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6" r:id="rId1"/>
  </p:sldMasterIdLst>
  <p:notesMasterIdLst>
    <p:notesMasterId r:id="rId3"/>
  </p:notesMasterIdLst>
  <p:sldIdLst>
    <p:sldId id="261" r:id="rId2"/>
  </p:sldIdLst>
  <p:sldSz cx="7775575" cy="10907713"/>
  <p:notesSz cx="6735763" cy="9866313"/>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21A"/>
    <a:srgbClr val="3D6026"/>
    <a:srgbClr val="5B9BD5"/>
    <a:srgbClr val="5F84A0"/>
    <a:srgbClr val="036EB8"/>
    <a:srgbClr val="3333CC"/>
    <a:srgbClr val="6C8F5D"/>
    <a:srgbClr val="7A3D87"/>
    <a:srgbClr val="FF99FF"/>
    <a:srgbClr val="1D20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10" autoAdjust="0"/>
    <p:restoredTop sz="94660"/>
  </p:normalViewPr>
  <p:slideViewPr>
    <p:cSldViewPr snapToGrid="0">
      <p:cViewPr varScale="1">
        <p:scale>
          <a:sx n="67" d="100"/>
          <a:sy n="67" d="100"/>
        </p:scale>
        <p:origin x="1554" y="96"/>
      </p:cViewPr>
      <p:guideLst>
        <p:guide orient="horz" pos="3435"/>
        <p:guide pos="2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18830" cy="495029"/>
          </a:xfrm>
          <a:prstGeom prst="rect">
            <a:avLst/>
          </a:prstGeom>
        </p:spPr>
        <p:txBody>
          <a:bodyPr vert="horz" lIns="90767" tIns="45383" rIns="90767" bIns="45383"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5376" y="0"/>
            <a:ext cx="2918830" cy="495029"/>
          </a:xfrm>
          <a:prstGeom prst="rect">
            <a:avLst/>
          </a:prstGeom>
        </p:spPr>
        <p:txBody>
          <a:bodyPr vert="horz" lIns="90767" tIns="45383" rIns="90767" bIns="45383" rtlCol="0"/>
          <a:lstStyle>
            <a:lvl1pPr algn="r">
              <a:defRPr sz="1100"/>
            </a:lvl1pPr>
          </a:lstStyle>
          <a:p>
            <a:fld id="{70F99883-74AE-4A2C-81B7-5B86A08198C0}" type="datetimeFigureOut">
              <a:rPr kumimoji="1" lang="ja-JP" altLang="en-US" smtClean="0"/>
              <a:t>2022/5/11</a:t>
            </a:fld>
            <a:endParaRPr kumimoji="1" lang="ja-JP" altLang="en-US"/>
          </a:p>
        </p:txBody>
      </p:sp>
      <p:sp>
        <p:nvSpPr>
          <p:cNvPr id="4" name="スライド イメージ プレースホルダー 3"/>
          <p:cNvSpPr>
            <a:spLocks noGrp="1" noRot="1" noChangeAspect="1"/>
          </p:cNvSpPr>
          <p:nvPr>
            <p:ph type="sldImg" idx="2"/>
          </p:nvPr>
        </p:nvSpPr>
        <p:spPr>
          <a:xfrm>
            <a:off x="2181225" y="1231900"/>
            <a:ext cx="2373313" cy="3332163"/>
          </a:xfrm>
          <a:prstGeom prst="rect">
            <a:avLst/>
          </a:prstGeom>
          <a:noFill/>
          <a:ln w="12700">
            <a:solidFill>
              <a:prstClr val="black"/>
            </a:solidFill>
          </a:ln>
        </p:spPr>
        <p:txBody>
          <a:bodyPr vert="horz" lIns="90767" tIns="45383" rIns="90767" bIns="45383"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767" tIns="45383" rIns="90767" bIns="4538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371288"/>
            <a:ext cx="2918830" cy="495028"/>
          </a:xfrm>
          <a:prstGeom prst="rect">
            <a:avLst/>
          </a:prstGeom>
        </p:spPr>
        <p:txBody>
          <a:bodyPr vert="horz" lIns="90767" tIns="45383" rIns="90767" bIns="45383"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376" y="9371288"/>
            <a:ext cx="2918830" cy="495028"/>
          </a:xfrm>
          <a:prstGeom prst="rect">
            <a:avLst/>
          </a:prstGeom>
        </p:spPr>
        <p:txBody>
          <a:bodyPr vert="horz" lIns="90767" tIns="45383" rIns="90767" bIns="45383" rtlCol="0" anchor="b"/>
          <a:lstStyle>
            <a:lvl1pPr algn="r">
              <a:defRPr sz="1100"/>
            </a:lvl1pPr>
          </a:lstStyle>
          <a:p>
            <a:fld id="{ACD93CC5-A9B8-46A1-B8C3-70AA73E05DA2}" type="slidenum">
              <a:rPr kumimoji="1" lang="ja-JP" altLang="en-US" smtClean="0"/>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CD93CC5-A9B8-46A1-B8C3-70AA73E05DA2}" type="slidenum">
              <a:rPr kumimoji="1" lang="ja-JP" altLang="en-US" smtClean="0"/>
              <a:t>1</a:t>
            </a:fld>
            <a:endParaRPr kumimoji="1" lang="ja-JP" altLang="en-US"/>
          </a:p>
        </p:txBody>
      </p:sp>
    </p:spTree>
    <p:extLst>
      <p:ext uri="{BB962C8B-B14F-4D97-AF65-F5344CB8AC3E}">
        <p14:creationId xmlns:p14="http://schemas.microsoft.com/office/powerpoint/2010/main" val="4260237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a:prstGeom prst="rect">
            <a:avLst/>
          </a:prstGeo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a:prstGeom prst="rect">
            <a:avLst/>
          </a:prstGeo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94A3B7E-DD21-4048-88F3-59665D8E8CDB}" type="datetimeFigureOut">
              <a:rPr lang="en-US">
                <a:solidFill>
                  <a:prstClr val="black">
                    <a:tint val="75000"/>
                  </a:prstClr>
                </a:solidFill>
              </a:rPr>
              <a:pPr>
                <a:defRPr/>
              </a:pPr>
              <a:t>5/11/2022</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84903F17-9641-4B84-A974-7D55D06F18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089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988" y="2903538"/>
            <a:ext cx="6705600" cy="692150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57294DBB-917B-4186-A703-7409F7CF8E54}" type="datetimeFigureOut">
              <a:rPr lang="en-US">
                <a:solidFill>
                  <a:prstClr val="black">
                    <a:tint val="75000"/>
                  </a:prstClr>
                </a:solidFill>
              </a:rPr>
              <a:pPr>
                <a:defRPr/>
              </a:pPr>
              <a:t>5/11/2022</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52B72EE-4B45-425F-B500-026DA88CB7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365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C64D20DD-EE55-4DDE-BB8B-8D151B9371C9}" type="datetimeFigureOut">
              <a:rPr lang="en-US">
                <a:solidFill>
                  <a:prstClr val="black">
                    <a:tint val="75000"/>
                  </a:prstClr>
                </a:solidFill>
              </a:rPr>
              <a:pPr>
                <a:defRPr/>
              </a:pPr>
              <a:t>5/11/2022</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EF60586A-009D-4946-86B1-6BEB0D580B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280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87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34988" y="2903538"/>
            <a:ext cx="6705600" cy="6921500"/>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AE7DE13-46BE-4B37-9FBB-8FA2A87D7224}" type="datetimeFigureOut">
              <a:rPr lang="en-US">
                <a:solidFill>
                  <a:prstClr val="black">
                    <a:tint val="75000"/>
                  </a:prstClr>
                </a:solidFill>
              </a:rPr>
              <a:pPr>
                <a:defRPr/>
              </a:pPr>
              <a:t>5/11/2022</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9A7FC707-0A99-4B85-9C38-B64E72987C1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5520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a:prstGeom prst="rect">
            <a:avLst/>
          </a:prstGeo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a:prstGeom prst="rect">
            <a:avLst/>
          </a:prstGeo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8184D596-71CB-401C-BE2A-FF96587D8E95}" type="datetimeFigureOut">
              <a:rPr lang="en-US">
                <a:solidFill>
                  <a:prstClr val="black">
                    <a:tint val="75000"/>
                  </a:prstClr>
                </a:solidFill>
              </a:rPr>
              <a:pPr>
                <a:defRPr/>
              </a:pPr>
              <a:t>5/11/2022</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3D9CCBC2-8C21-4C9A-A2A0-C4F7CFD13B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2403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B73FDC24-657B-46BD-9F76-F6EB56EE60B7}" type="datetimeFigureOut">
              <a:rPr lang="en-US">
                <a:solidFill>
                  <a:prstClr val="black">
                    <a:tint val="75000"/>
                  </a:prstClr>
                </a:solidFill>
              </a:rPr>
              <a:pPr>
                <a:defRPr/>
              </a:pPr>
              <a:t>5/11/2022</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0B8B99DA-1B7B-4D03-B44C-EA0B6BFD2A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316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23244564-11C5-49CA-A6C6-0EFA5B9EEF59}" type="datetimeFigureOut">
              <a:rPr lang="en-US">
                <a:solidFill>
                  <a:prstClr val="black">
                    <a:tint val="75000"/>
                  </a:prstClr>
                </a:solidFill>
              </a:rPr>
              <a:pPr>
                <a:defRPr/>
              </a:pPr>
              <a:t>5/11/2022</a:t>
            </a:fld>
            <a:endParaRPr lang="en-US" dirty="0">
              <a:solidFill>
                <a:prstClr val="black">
                  <a:tint val="75000"/>
                </a:prstClr>
              </a:solidFill>
            </a:endParaRPr>
          </a:p>
        </p:txBody>
      </p:sp>
      <p:sp>
        <p:nvSpPr>
          <p:cNvPr id="8"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A10FB411-F8C4-4E71-AA2F-EFB8BA58573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32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1E3C5F0A-E814-4F5B-8509-4826EF6EAFAD}" type="datetimeFigureOut">
              <a:rPr lang="en-US">
                <a:solidFill>
                  <a:prstClr val="black">
                    <a:tint val="75000"/>
                  </a:prstClr>
                </a:solidFill>
              </a:rPr>
              <a:pPr>
                <a:defRPr/>
              </a:pPr>
              <a:t>5/11/2022</a:t>
            </a:fld>
            <a:endParaRPr lang="en-US" dirty="0">
              <a:solidFill>
                <a:prstClr val="black">
                  <a:tint val="75000"/>
                </a:prstClr>
              </a:solidFill>
            </a:endParaRPr>
          </a:p>
        </p:txBody>
      </p:sp>
      <p:sp>
        <p:nvSpPr>
          <p:cNvPr id="4"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F8C3135D-753B-4641-9B40-F5C756AB03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590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449F838-D727-4C3D-981F-C91357BA9725}" type="datetimeFigureOut">
              <a:rPr lang="en-US">
                <a:solidFill>
                  <a:prstClr val="black">
                    <a:tint val="75000"/>
                  </a:prstClr>
                </a:solidFill>
              </a:rPr>
              <a:pPr>
                <a:defRPr/>
              </a:pPr>
              <a:t>5/11/2022</a:t>
            </a:fld>
            <a:endParaRPr lang="en-US" dirty="0">
              <a:solidFill>
                <a:prstClr val="black">
                  <a:tint val="75000"/>
                </a:prstClr>
              </a:solidFill>
            </a:endParaRPr>
          </a:p>
        </p:txBody>
      </p:sp>
      <p:sp>
        <p:nvSpPr>
          <p:cNvPr id="3"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2E37CFDE-7B0F-4037-894D-A6CABA6358C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630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a:prstGeom prst="rect">
            <a:avLst/>
          </a:prstGeo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1578700-CC02-43A7-8D67-617F0C9B34C3}" type="datetimeFigureOut">
              <a:rPr lang="en-US">
                <a:solidFill>
                  <a:prstClr val="black">
                    <a:tint val="75000"/>
                  </a:prstClr>
                </a:solidFill>
              </a:rPr>
              <a:pPr>
                <a:defRPr/>
              </a:pPr>
              <a:t>5/11/2022</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717CBD56-090A-4AA6-BB18-0A87B6BE42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104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a:prstGeom prst="rect">
            <a:avLst/>
          </a:prstGeo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D7CF08AA-2110-42CD-8773-E3A4EF59A3C2}" type="datetimeFigureOut">
              <a:rPr lang="en-US">
                <a:solidFill>
                  <a:prstClr val="black">
                    <a:tint val="75000"/>
                  </a:prstClr>
                </a:solidFill>
              </a:rPr>
              <a:pPr>
                <a:defRPr/>
              </a:pPr>
              <a:t>5/11/2022</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D69A334-02AD-4810-8742-6DB93C5EA25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1463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465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776288" rtl="0" fontAlgn="base">
        <a:lnSpc>
          <a:spcPct val="90000"/>
        </a:lnSpc>
        <a:spcBef>
          <a:spcPct val="0"/>
        </a:spcBef>
        <a:spcAft>
          <a:spcPct val="0"/>
        </a:spcAft>
        <a:defRPr kumimoji="1" sz="3700" kern="1200">
          <a:solidFill>
            <a:schemeClr val="tx1"/>
          </a:solidFill>
          <a:latin typeface="+mj-lt"/>
          <a:ea typeface="+mj-ea"/>
          <a:cs typeface="+mj-cs"/>
        </a:defRPr>
      </a:lvl1pPr>
      <a:lvl2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2pPr>
      <a:lvl3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3pPr>
      <a:lvl4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4pPr>
      <a:lvl5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5pPr>
      <a:lvl6pPr marL="4572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6pPr>
      <a:lvl7pPr marL="9144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7pPr>
      <a:lvl8pPr marL="13716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8pPr>
      <a:lvl9pPr marL="18288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9pPr>
    </p:titleStyle>
    <p:bodyStyle>
      <a:lvl1pPr marL="193675" indent="-193675" algn="l" defTabSz="776288" rtl="0" fontAlgn="base">
        <a:lnSpc>
          <a:spcPct val="90000"/>
        </a:lnSpc>
        <a:spcBef>
          <a:spcPts val="850"/>
        </a:spcBef>
        <a:spcAft>
          <a:spcPct val="0"/>
        </a:spcAft>
        <a:buFont typeface="Arial" pitchFamily="34" charset="0"/>
        <a:buChar char="•"/>
        <a:defRPr kumimoji="1" sz="2300" kern="1200">
          <a:solidFill>
            <a:schemeClr val="tx1"/>
          </a:solidFill>
          <a:latin typeface="+mn-lt"/>
          <a:ea typeface="+mn-ea"/>
          <a:cs typeface="+mn-cs"/>
        </a:defRPr>
      </a:lvl1pPr>
      <a:lvl2pPr marL="582613" indent="-193675" algn="l" defTabSz="776288" rtl="0" fontAlgn="base">
        <a:lnSpc>
          <a:spcPct val="90000"/>
        </a:lnSpc>
        <a:spcBef>
          <a:spcPts val="425"/>
        </a:spcBef>
        <a:spcAft>
          <a:spcPct val="0"/>
        </a:spcAft>
        <a:buFont typeface="Arial" pitchFamily="34" charset="0"/>
        <a:buChar char="•"/>
        <a:defRPr kumimoji="1" sz="2000" kern="1200">
          <a:solidFill>
            <a:schemeClr val="tx1"/>
          </a:solidFill>
          <a:latin typeface="+mn-lt"/>
          <a:ea typeface="+mn-ea"/>
          <a:cs typeface="+mn-cs"/>
        </a:defRPr>
      </a:lvl2pPr>
      <a:lvl3pPr marL="971550" indent="-193675" algn="l" defTabSz="776288" rtl="0" fontAlgn="base">
        <a:lnSpc>
          <a:spcPct val="90000"/>
        </a:lnSpc>
        <a:spcBef>
          <a:spcPts val="425"/>
        </a:spcBef>
        <a:spcAft>
          <a:spcPct val="0"/>
        </a:spcAft>
        <a:buFont typeface="Arial" pitchFamily="34" charset="0"/>
        <a:buChar char="•"/>
        <a:defRPr kumimoji="1" sz="1700" kern="1200">
          <a:solidFill>
            <a:schemeClr val="tx1"/>
          </a:solidFill>
          <a:latin typeface="+mn-lt"/>
          <a:ea typeface="+mn-ea"/>
          <a:cs typeface="+mn-cs"/>
        </a:defRPr>
      </a:lvl3pPr>
      <a:lvl4pPr marL="136048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4pPr>
      <a:lvl5pPr marL="174783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131916" y="1360011"/>
            <a:ext cx="7516582" cy="661837"/>
          </a:xfrm>
          <a:prstGeom prst="rect">
            <a:avLst/>
          </a:prstGeom>
          <a:solidFill>
            <a:srgbClr val="00B050"/>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SoeiKakugothicUB" pitchFamily="50" charset="-128"/>
                <a:ea typeface="HGPSoeiKakugothicUB" pitchFamily="50" charset="-128"/>
              </a:rPr>
              <a:t>症例を題材に、臨床介入力を鍛える！薬薬連携を考える！</a:t>
            </a:r>
            <a:endParaRPr lang="en-US" altLang="ja-JP" sz="2000" dirty="0">
              <a:solidFill>
                <a:schemeClr val="bg1"/>
              </a:solidFill>
              <a:latin typeface="HGPSoeiKakugothicUB" pitchFamily="50" charset="-128"/>
              <a:ea typeface="HGPSoeiKakugothicUB" pitchFamily="50" charset="-128"/>
            </a:endParaRPr>
          </a:p>
        </p:txBody>
      </p:sp>
      <p:sp>
        <p:nvSpPr>
          <p:cNvPr id="3" name="円/楕円 2"/>
          <p:cNvSpPr/>
          <p:nvPr/>
        </p:nvSpPr>
        <p:spPr>
          <a:xfrm>
            <a:off x="131916" y="183714"/>
            <a:ext cx="1575860" cy="111697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n-ea"/>
              </a:rPr>
              <a:t>第</a:t>
            </a:r>
            <a:r>
              <a:rPr kumimoji="1" lang="en-US" altLang="ja-JP" sz="2400" b="1" dirty="0">
                <a:latin typeface="+mn-ea"/>
              </a:rPr>
              <a:t>15</a:t>
            </a:r>
            <a:r>
              <a:rPr kumimoji="1" lang="ja-JP" altLang="en-US" sz="2400" b="1" dirty="0">
                <a:latin typeface="+mn-ea"/>
              </a:rPr>
              <a:t>回</a:t>
            </a:r>
          </a:p>
        </p:txBody>
      </p:sp>
      <p:pic>
        <p:nvPicPr>
          <p:cNvPr id="1028" name="Picture 4"/>
          <p:cNvPicPr>
            <a:picLocks noChangeAspect="1" noChangeArrowheads="1"/>
          </p:cNvPicPr>
          <p:nvPr/>
        </p:nvPicPr>
        <p:blipFill rotWithShape="1">
          <a:blip r:embed="rId3" cstate="print">
            <a:duotone>
              <a:prstClr val="black"/>
              <a:schemeClr val="accent6">
                <a:tint val="45000"/>
                <a:satMod val="400000"/>
              </a:schemeClr>
            </a:duotone>
            <a:lum bright="40000" contrast="20000"/>
            <a:extLst>
              <a:ext uri="{28A0092B-C50C-407E-A947-70E740481C1C}">
                <a14:useLocalDpi xmlns:a14="http://schemas.microsoft.com/office/drawing/2010/main" val="0"/>
              </a:ext>
            </a:extLst>
          </a:blip>
          <a:srcRect l="2779" t="2920" r="8262" b="17026"/>
          <a:stretch/>
        </p:blipFill>
        <p:spPr bwMode="auto">
          <a:xfrm>
            <a:off x="-154799" y="4624177"/>
            <a:ext cx="7983941" cy="6253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679016" y="2619543"/>
            <a:ext cx="6336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274770" y="346075"/>
            <a:ext cx="6783675" cy="954107"/>
          </a:xfrm>
          <a:prstGeom prst="rect">
            <a:avLst/>
          </a:prstGeom>
          <a:noFill/>
        </p:spPr>
        <p:txBody>
          <a:bodyPr wrap="square" rtlCol="0">
            <a:spAutoFit/>
          </a:bodyPr>
          <a:lstStyle/>
          <a:p>
            <a:pPr>
              <a:lnSpc>
                <a:spcPct val="80000"/>
              </a:lnSpc>
            </a:pPr>
            <a:r>
              <a:rPr lang="ja-JP" altLang="en-US" sz="7000" dirty="0">
                <a:solidFill>
                  <a:srgbClr val="1D2088"/>
                </a:solidFill>
                <a:latin typeface="HGPSoeiKakugothicUB" pitchFamily="50" charset="-128"/>
                <a:ea typeface="HGPSoeiKakugothicUB" pitchFamily="50" charset="-128"/>
              </a:rPr>
              <a:t>　</a:t>
            </a:r>
            <a:r>
              <a:rPr lang="ja-JP" altLang="en-US" sz="7000" dirty="0">
                <a:solidFill>
                  <a:srgbClr val="00B050"/>
                </a:solidFill>
                <a:latin typeface="HGPSoeiKakugothicUB" pitchFamily="50" charset="-128"/>
                <a:ea typeface="HGPSoeiKakugothicUB" pitchFamily="50" charset="-128"/>
              </a:rPr>
              <a:t>症例検討会</a:t>
            </a:r>
            <a:endParaRPr lang="ja-JP" altLang="en-US" sz="6600" dirty="0">
              <a:solidFill>
                <a:srgbClr val="00B050"/>
              </a:solidFill>
              <a:latin typeface="HGPSoeiKakugothicUB" pitchFamily="50" charset="-128"/>
              <a:ea typeface="HGPSoeiKakugothicUB" pitchFamily="50" charset="-128"/>
            </a:endParaRPr>
          </a:p>
        </p:txBody>
      </p:sp>
      <p:sp>
        <p:nvSpPr>
          <p:cNvPr id="36" name="TextBox 35"/>
          <p:cNvSpPr txBox="1"/>
          <p:nvPr/>
        </p:nvSpPr>
        <p:spPr>
          <a:xfrm>
            <a:off x="764749" y="1949308"/>
            <a:ext cx="6320557" cy="677108"/>
          </a:xfrm>
          <a:prstGeom prst="rect">
            <a:avLst/>
          </a:prstGeom>
          <a:noFill/>
        </p:spPr>
        <p:txBody>
          <a:bodyPr wrap="square" rtlCol="0">
            <a:spAutoFit/>
          </a:bodyPr>
          <a:lstStyle/>
          <a:p>
            <a:pPr algn="ctr"/>
            <a:r>
              <a:rPr lang="en-US" altLang="ja-JP" sz="2500" dirty="0">
                <a:solidFill>
                  <a:srgbClr val="2A421A"/>
                </a:solidFill>
                <a:latin typeface="HGPSoeiKakugothicUB" pitchFamily="34" charset="-128"/>
                <a:ea typeface="HGPSoeiKakugothicUB" pitchFamily="34" charset="-128"/>
              </a:rPr>
              <a:t>2022</a:t>
            </a:r>
            <a:r>
              <a:rPr lang="ja-JP" altLang="en-US" sz="2500" dirty="0">
                <a:solidFill>
                  <a:srgbClr val="2A421A"/>
                </a:solidFill>
                <a:latin typeface="HGPSoeiKakugothicUB" pitchFamily="34" charset="-128"/>
                <a:ea typeface="HGPSoeiKakugothicUB" pitchFamily="34" charset="-128"/>
              </a:rPr>
              <a:t>年</a:t>
            </a:r>
            <a:r>
              <a:rPr lang="en-US" altLang="ja-JP" sz="3800" dirty="0">
                <a:solidFill>
                  <a:srgbClr val="2A421A"/>
                </a:solidFill>
                <a:latin typeface="HGPSoeiKakugothicUB" pitchFamily="34" charset="-128"/>
                <a:ea typeface="HGPSoeiKakugothicUB" pitchFamily="34" charset="-128"/>
              </a:rPr>
              <a:t>6</a:t>
            </a:r>
            <a:r>
              <a:rPr lang="ja-JP" altLang="en-US" sz="2500" dirty="0">
                <a:solidFill>
                  <a:srgbClr val="2A421A"/>
                </a:solidFill>
                <a:latin typeface="HGPSoeiKakugothicUB" pitchFamily="34" charset="-128"/>
                <a:ea typeface="HGPSoeiKakugothicUB" pitchFamily="34" charset="-128"/>
              </a:rPr>
              <a:t>月</a:t>
            </a:r>
            <a:r>
              <a:rPr lang="en-US" altLang="ja-JP" sz="3800" dirty="0">
                <a:solidFill>
                  <a:srgbClr val="2A421A"/>
                </a:solidFill>
                <a:latin typeface="HGPSoeiKakugothicUB" pitchFamily="34" charset="-128"/>
                <a:ea typeface="HGPSoeiKakugothicUB" pitchFamily="34" charset="-128"/>
              </a:rPr>
              <a:t>19</a:t>
            </a:r>
            <a:r>
              <a:rPr lang="ja-JP" altLang="en-US" sz="2500" dirty="0">
                <a:solidFill>
                  <a:srgbClr val="2A421A"/>
                </a:solidFill>
                <a:latin typeface="HGPSoeiKakugothicUB" pitchFamily="34" charset="-128"/>
                <a:ea typeface="HGPSoeiKakugothicUB" pitchFamily="34" charset="-128"/>
              </a:rPr>
              <a:t>日（日） </a:t>
            </a:r>
            <a:r>
              <a:rPr lang="en-US" altLang="ja-JP" sz="2500" dirty="0">
                <a:solidFill>
                  <a:srgbClr val="2A421A"/>
                </a:solidFill>
                <a:latin typeface="HGPSoeiKakugothicUB" pitchFamily="34" charset="-128"/>
                <a:ea typeface="HGPSoeiKakugothicUB" pitchFamily="34" charset="-128"/>
              </a:rPr>
              <a:t>13</a:t>
            </a:r>
            <a:r>
              <a:rPr lang="ja-JP" altLang="en-US" sz="2500" dirty="0">
                <a:solidFill>
                  <a:srgbClr val="2A421A"/>
                </a:solidFill>
                <a:latin typeface="HGPSoeiKakugothicUB" pitchFamily="34" charset="-128"/>
                <a:ea typeface="HGPSoeiKakugothicUB" pitchFamily="34" charset="-128"/>
              </a:rPr>
              <a:t>：</a:t>
            </a:r>
            <a:r>
              <a:rPr lang="en-US" altLang="ja-JP" sz="2500" dirty="0">
                <a:solidFill>
                  <a:srgbClr val="2A421A"/>
                </a:solidFill>
                <a:latin typeface="HGPSoeiKakugothicUB" pitchFamily="34" charset="-128"/>
                <a:ea typeface="HGPSoeiKakugothicUB" pitchFamily="34" charset="-128"/>
              </a:rPr>
              <a:t>00〜15</a:t>
            </a:r>
            <a:r>
              <a:rPr lang="ja-JP" altLang="en-US" sz="2500" dirty="0">
                <a:solidFill>
                  <a:srgbClr val="2A421A"/>
                </a:solidFill>
                <a:latin typeface="HGPSoeiKakugothicUB" pitchFamily="34" charset="-128"/>
                <a:ea typeface="HGPSoeiKakugothicUB" pitchFamily="34" charset="-128"/>
              </a:rPr>
              <a:t>：</a:t>
            </a:r>
            <a:r>
              <a:rPr lang="en-US" altLang="ja-JP" sz="2500" dirty="0">
                <a:solidFill>
                  <a:srgbClr val="2A421A"/>
                </a:solidFill>
                <a:latin typeface="HGPSoeiKakugothicUB" pitchFamily="34" charset="-128"/>
                <a:ea typeface="HGPSoeiKakugothicUB" pitchFamily="34" charset="-128"/>
              </a:rPr>
              <a:t>30</a:t>
            </a:r>
            <a:endParaRPr lang="en-US" sz="2500" dirty="0">
              <a:solidFill>
                <a:srgbClr val="2A421A"/>
              </a:solidFill>
              <a:latin typeface="HGPSoeiKakugothicUB" pitchFamily="34" charset="-128"/>
              <a:ea typeface="HGPSoeiKakugothicUB" pitchFamily="34" charset="-128"/>
            </a:endParaRPr>
          </a:p>
        </p:txBody>
      </p:sp>
      <p:sp>
        <p:nvSpPr>
          <p:cNvPr id="37" name="TextBox 36"/>
          <p:cNvSpPr txBox="1"/>
          <p:nvPr/>
        </p:nvSpPr>
        <p:spPr>
          <a:xfrm>
            <a:off x="463478" y="2626416"/>
            <a:ext cx="6984133" cy="430887"/>
          </a:xfrm>
          <a:prstGeom prst="rect">
            <a:avLst/>
          </a:prstGeom>
          <a:noFill/>
        </p:spPr>
        <p:txBody>
          <a:bodyPr wrap="square" rtlCol="0">
            <a:spAutoFit/>
          </a:bodyPr>
          <a:lstStyle/>
          <a:p>
            <a:pPr algn="ctr"/>
            <a:r>
              <a:rPr lang="en-US" altLang="ja-JP" sz="2200" dirty="0">
                <a:solidFill>
                  <a:srgbClr val="FF0000"/>
                </a:solidFill>
                <a:latin typeface="HGPSoeiKakugothicUB" pitchFamily="34" charset="-128"/>
                <a:ea typeface="HGPSoeiKakugothicUB" pitchFamily="34" charset="-128"/>
              </a:rPr>
              <a:t>Zoom</a:t>
            </a:r>
            <a:r>
              <a:rPr lang="ja-JP" altLang="en-US" sz="2200" dirty="0">
                <a:solidFill>
                  <a:srgbClr val="FF0000"/>
                </a:solidFill>
                <a:latin typeface="HGPSoeiKakugothicUB" pitchFamily="34" charset="-128"/>
                <a:ea typeface="HGPSoeiKakugothicUB" pitchFamily="34" charset="-128"/>
              </a:rPr>
              <a:t>ミーティングを使用したオンライン開催</a:t>
            </a:r>
            <a:endParaRPr lang="en-US" sz="2200" dirty="0">
              <a:solidFill>
                <a:srgbClr val="FF0000"/>
              </a:solidFill>
              <a:latin typeface="HGPSoeiKakugothicUB" pitchFamily="34" charset="-128"/>
              <a:ea typeface="HGPSoeiKakugothicUB" pitchFamily="34" charset="-128"/>
            </a:endParaRPr>
          </a:p>
        </p:txBody>
      </p:sp>
      <p:sp>
        <p:nvSpPr>
          <p:cNvPr id="26" name="TextBox 36"/>
          <p:cNvSpPr txBox="1"/>
          <p:nvPr/>
        </p:nvSpPr>
        <p:spPr>
          <a:xfrm>
            <a:off x="327132" y="7955038"/>
            <a:ext cx="7009397" cy="1431161"/>
          </a:xfrm>
          <a:prstGeom prst="rect">
            <a:avLst/>
          </a:prstGeom>
          <a:noFill/>
        </p:spPr>
        <p:txBody>
          <a:bodyPr wrap="square" rtlCol="0">
            <a:spAutoFit/>
          </a:bodyPr>
          <a:lstStyle/>
          <a:p>
            <a:r>
              <a:rPr lang="ja-JP" altLang="en-US" sz="1450" dirty="0">
                <a:solidFill>
                  <a:srgbClr val="2A421A"/>
                </a:solidFill>
                <a:latin typeface="HGPSoeiKakugothicUB" pitchFamily="34" charset="-128"/>
                <a:ea typeface="HGPSoeiKakugothicUB" pitchFamily="34" charset="-128"/>
              </a:rPr>
              <a:t>受  講 料 ： </a:t>
            </a:r>
            <a:r>
              <a:rPr lang="en-US" altLang="ja-JP" sz="1450" dirty="0">
                <a:solidFill>
                  <a:srgbClr val="2A421A"/>
                </a:solidFill>
                <a:latin typeface="HGPSoeiKakugothicUB" pitchFamily="34" charset="-128"/>
                <a:ea typeface="HGPSoeiKakugothicUB" pitchFamily="34" charset="-128"/>
              </a:rPr>
              <a:t>2</a:t>
            </a:r>
            <a:r>
              <a:rPr lang="en-US" altLang="zh-TW" sz="1450" dirty="0">
                <a:solidFill>
                  <a:srgbClr val="2A421A"/>
                </a:solidFill>
                <a:latin typeface="HGPSoeiKakugothicUB" pitchFamily="34" charset="-128"/>
                <a:ea typeface="HGPSoeiKakugothicUB" pitchFamily="34" charset="-128"/>
              </a:rPr>
              <a:t>,000</a:t>
            </a:r>
            <a:r>
              <a:rPr lang="zh-TW" altLang="en-US" sz="1450" dirty="0">
                <a:solidFill>
                  <a:srgbClr val="2A421A"/>
                </a:solidFill>
                <a:latin typeface="HGPSoeiKakugothicUB" pitchFamily="34" charset="-128"/>
                <a:ea typeface="HGPSoeiKakugothicUB" pitchFamily="34" charset="-128"/>
              </a:rPr>
              <a:t>円（前納）</a:t>
            </a:r>
            <a:r>
              <a:rPr lang="ja-JP" altLang="en-US" sz="1450" dirty="0">
                <a:solidFill>
                  <a:srgbClr val="2A421A"/>
                </a:solidFill>
                <a:latin typeface="HGPSoeiKakugothicUB" pitchFamily="34" charset="-128"/>
                <a:ea typeface="HGPSoeiKakugothicUB" pitchFamily="34" charset="-128"/>
              </a:rPr>
              <a:t>　　定　員：</a:t>
            </a:r>
            <a:r>
              <a:rPr lang="en-US" altLang="ja-JP" sz="1450" dirty="0">
                <a:solidFill>
                  <a:srgbClr val="2A421A"/>
                </a:solidFill>
                <a:latin typeface="HGPSoeiKakugothicUB" pitchFamily="34" charset="-128"/>
                <a:ea typeface="HGPSoeiKakugothicUB" pitchFamily="34" charset="-128"/>
              </a:rPr>
              <a:t>20</a:t>
            </a:r>
            <a:r>
              <a:rPr lang="ja-JP" altLang="en-US" sz="1450" dirty="0">
                <a:solidFill>
                  <a:srgbClr val="2A421A"/>
                </a:solidFill>
                <a:latin typeface="HGPSoeiKakugothicUB" pitchFamily="34" charset="-128"/>
                <a:ea typeface="HGPSoeiKakugothicUB" pitchFamily="34" charset="-128"/>
              </a:rPr>
              <a:t>名</a:t>
            </a:r>
            <a:endParaRPr lang="en-US" altLang="ja-JP" sz="1450" dirty="0">
              <a:solidFill>
                <a:srgbClr val="2A421A"/>
              </a:solidFill>
              <a:latin typeface="HGPSoeiKakugothicUB" pitchFamily="34" charset="-128"/>
              <a:ea typeface="HGPSoeiKakugothicUB" pitchFamily="34" charset="-128"/>
            </a:endParaRPr>
          </a:p>
          <a:p>
            <a:r>
              <a:rPr lang="ja-JP" altLang="en-US" sz="1450" dirty="0">
                <a:solidFill>
                  <a:srgbClr val="2A421A"/>
                </a:solidFill>
                <a:latin typeface="HGPSoeiKakugothicUB" pitchFamily="34" charset="-128"/>
                <a:ea typeface="HGPSoeiKakugothicUB" pitchFamily="34" charset="-128"/>
              </a:rPr>
              <a:t>申込方法 ： エクステンションセンターホームページよりお申込みください。</a:t>
            </a:r>
            <a:endParaRPr lang="en-US" altLang="ja-JP" sz="1450" dirty="0">
              <a:solidFill>
                <a:srgbClr val="2A421A"/>
              </a:solidFill>
              <a:latin typeface="HGPSoeiKakugothicUB" pitchFamily="34" charset="-128"/>
              <a:ea typeface="HGPSoeiKakugothicUB" pitchFamily="34" charset="-128"/>
            </a:endParaRPr>
          </a:p>
          <a:p>
            <a:r>
              <a:rPr lang="ja-JP" altLang="en-US" sz="1450" dirty="0">
                <a:solidFill>
                  <a:srgbClr val="2A421A"/>
                </a:solidFill>
                <a:latin typeface="HGPSoeiKakugothicUB" pitchFamily="34" charset="-128"/>
                <a:ea typeface="HGPSoeiKakugothicUB" pitchFamily="34" charset="-128"/>
              </a:rPr>
              <a:t>申込締切 ： </a:t>
            </a:r>
            <a:r>
              <a:rPr lang="en-US" altLang="ja-JP" sz="1450" dirty="0">
                <a:solidFill>
                  <a:srgbClr val="2A421A"/>
                </a:solidFill>
                <a:latin typeface="HGPSoeiKakugothicUB" pitchFamily="34" charset="-128"/>
                <a:ea typeface="HGPSoeiKakugothicUB" pitchFamily="34" charset="-128"/>
              </a:rPr>
              <a:t>2022</a:t>
            </a:r>
            <a:r>
              <a:rPr lang="ja-JP" altLang="en-US" sz="1450" dirty="0">
                <a:solidFill>
                  <a:srgbClr val="2A421A"/>
                </a:solidFill>
                <a:latin typeface="HGPSoeiKakugothicUB" pitchFamily="34" charset="-128"/>
                <a:ea typeface="HGPSoeiKakugothicUB" pitchFamily="34" charset="-128"/>
              </a:rPr>
              <a:t>年</a:t>
            </a:r>
            <a:r>
              <a:rPr lang="en-US" altLang="ja-JP" sz="1450" dirty="0">
                <a:solidFill>
                  <a:srgbClr val="2A421A"/>
                </a:solidFill>
                <a:latin typeface="HGPSoeiKakugothicUB" pitchFamily="34" charset="-128"/>
                <a:ea typeface="HGPSoeiKakugothicUB" pitchFamily="34" charset="-128"/>
              </a:rPr>
              <a:t>6</a:t>
            </a:r>
            <a:r>
              <a:rPr lang="ja-JP" altLang="en-US" sz="1450" dirty="0">
                <a:solidFill>
                  <a:srgbClr val="2A421A"/>
                </a:solidFill>
                <a:latin typeface="HGPSoeiKakugothicUB" pitchFamily="34" charset="-128"/>
                <a:ea typeface="HGPSoeiKakugothicUB" pitchFamily="34" charset="-128"/>
              </a:rPr>
              <a:t>月</a:t>
            </a:r>
            <a:r>
              <a:rPr lang="en-US" altLang="ja-JP" sz="1450" dirty="0">
                <a:solidFill>
                  <a:srgbClr val="2A421A"/>
                </a:solidFill>
                <a:latin typeface="HGPSoeiKakugothicUB" pitchFamily="34" charset="-128"/>
                <a:ea typeface="HGPSoeiKakugothicUB" pitchFamily="34" charset="-128"/>
              </a:rPr>
              <a:t>8</a:t>
            </a:r>
            <a:r>
              <a:rPr lang="ja-JP" altLang="en-US" sz="1450" dirty="0">
                <a:solidFill>
                  <a:srgbClr val="2A421A"/>
                </a:solidFill>
                <a:latin typeface="HGPSoeiKakugothicUB" pitchFamily="34" charset="-128"/>
                <a:ea typeface="HGPSoeiKakugothicUB" pitchFamily="34" charset="-128"/>
              </a:rPr>
              <a:t>日（水）</a:t>
            </a:r>
            <a:endParaRPr lang="en-US" altLang="ja-JP" sz="1450" dirty="0">
              <a:solidFill>
                <a:srgbClr val="2A421A"/>
              </a:solidFill>
              <a:latin typeface="HGPSoeiKakugothicUB" pitchFamily="34" charset="-128"/>
              <a:ea typeface="HGPSoeiKakugothicUB" pitchFamily="34" charset="-128"/>
            </a:endParaRPr>
          </a:p>
          <a:p>
            <a:r>
              <a:rPr lang="ja-JP" altLang="en-US" sz="1450" dirty="0">
                <a:solidFill>
                  <a:srgbClr val="2A421A"/>
                </a:solidFill>
                <a:latin typeface="HGPSoeiKakugothicUB" pitchFamily="34" charset="-128"/>
                <a:ea typeface="HGPSoeiKakugothicUB" pitchFamily="34" charset="-128"/>
              </a:rPr>
              <a:t>　　　　　　　　　＊定員になり次第締め切ります。</a:t>
            </a:r>
            <a:endParaRPr lang="en-US" altLang="ja-JP" sz="1450" dirty="0">
              <a:solidFill>
                <a:srgbClr val="2A421A"/>
              </a:solidFill>
              <a:latin typeface="HGPSoeiKakugothicUB" pitchFamily="34" charset="-128"/>
              <a:ea typeface="HGPSoeiKakugothicUB" pitchFamily="34" charset="-128"/>
            </a:endParaRPr>
          </a:p>
          <a:p>
            <a:r>
              <a:rPr lang="ja-JP" altLang="en-US" sz="1450" dirty="0">
                <a:solidFill>
                  <a:srgbClr val="2A421A"/>
                </a:solidFill>
                <a:latin typeface="HGPSoeiKakugothicUB" pitchFamily="34" charset="-128"/>
                <a:ea typeface="HGPSoeiKakugothicUB" pitchFamily="34" charset="-128"/>
              </a:rPr>
              <a:t>　　　　　　　　　＊詳細はお申込みいただいた方にメールで</a:t>
            </a:r>
            <a:endParaRPr lang="en-US" altLang="ja-JP" sz="1450" dirty="0">
              <a:solidFill>
                <a:srgbClr val="2A421A"/>
              </a:solidFill>
              <a:latin typeface="HGPSoeiKakugothicUB" pitchFamily="34" charset="-128"/>
              <a:ea typeface="HGPSoeiKakugothicUB" pitchFamily="34" charset="-128"/>
            </a:endParaRPr>
          </a:p>
          <a:p>
            <a:r>
              <a:rPr lang="ja-JP" altLang="en-US" sz="1450" dirty="0">
                <a:solidFill>
                  <a:srgbClr val="2A421A"/>
                </a:solidFill>
                <a:latin typeface="HGPSoeiKakugothicUB" pitchFamily="34" charset="-128"/>
                <a:ea typeface="HGPSoeiKakugothicUB" pitchFamily="34" charset="-128"/>
              </a:rPr>
              <a:t>　　　　　　　　　　 ご案内いたします。</a:t>
            </a:r>
            <a:endParaRPr lang="en-US" altLang="ja-JP" sz="1450" dirty="0">
              <a:solidFill>
                <a:srgbClr val="2A421A"/>
              </a:solidFill>
              <a:latin typeface="HGPSoeiKakugothicUB" pitchFamily="34" charset="-128"/>
              <a:ea typeface="HGPSoeiKakugothicUB" pitchFamily="34" charset="-128"/>
            </a:endParaRPr>
          </a:p>
        </p:txBody>
      </p:sp>
      <p:sp>
        <p:nvSpPr>
          <p:cNvPr id="7" name="Rectangle 5"/>
          <p:cNvSpPr>
            <a:spLocks noChangeArrowheads="1"/>
          </p:cNvSpPr>
          <p:nvPr/>
        </p:nvSpPr>
        <p:spPr bwMode="auto">
          <a:xfrm>
            <a:off x="-1930400" y="342900"/>
            <a:ext cx="77755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1" name="正方形/長方形 10"/>
          <p:cNvSpPr/>
          <p:nvPr/>
        </p:nvSpPr>
        <p:spPr>
          <a:xfrm>
            <a:off x="-15507" y="9408265"/>
            <a:ext cx="7791082" cy="1513554"/>
          </a:xfrm>
          <a:prstGeom prst="rect">
            <a:avLst/>
          </a:prstGeom>
          <a:solidFill>
            <a:srgbClr val="00B050"/>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p:cNvPicPr/>
          <p:nvPr/>
        </p:nvPicPr>
        <p:blipFill>
          <a:blip r:embed="rId4" cstate="print"/>
          <a:srcRect/>
          <a:stretch>
            <a:fillRect/>
          </a:stretch>
        </p:blipFill>
        <p:spPr bwMode="auto">
          <a:xfrm>
            <a:off x="550100" y="9716524"/>
            <a:ext cx="902335" cy="800100"/>
          </a:xfrm>
          <a:prstGeom prst="rect">
            <a:avLst/>
          </a:prstGeom>
          <a:noFill/>
          <a:ln w="9525">
            <a:noFill/>
            <a:miter lim="800000"/>
            <a:headEnd/>
            <a:tailEnd/>
          </a:ln>
        </p:spPr>
      </p:pic>
      <p:sp>
        <p:nvSpPr>
          <p:cNvPr id="45" name="TextBox 44"/>
          <p:cNvSpPr txBox="1"/>
          <p:nvPr/>
        </p:nvSpPr>
        <p:spPr>
          <a:xfrm>
            <a:off x="1467964" y="9449830"/>
            <a:ext cx="5500053" cy="1169551"/>
          </a:xfrm>
          <a:prstGeom prst="rect">
            <a:avLst/>
          </a:prstGeom>
          <a:noFill/>
        </p:spPr>
        <p:txBody>
          <a:bodyPr wrap="square" rtlCol="0">
            <a:spAutoFit/>
          </a:bodyPr>
          <a:lstStyle/>
          <a:p>
            <a:r>
              <a:rPr lang="ja-JP" altLang="en-US" sz="1400" dirty="0">
                <a:solidFill>
                  <a:schemeClr val="bg1"/>
                </a:solidFill>
                <a:latin typeface="HGPSoeiKakugothicUB" pitchFamily="34" charset="-128"/>
                <a:ea typeface="HGPSoeiKakugothicUB" pitchFamily="34" charset="-128"/>
              </a:rPr>
              <a:t>お問い合わせ   神戸薬科大学エクステンションセンター</a:t>
            </a:r>
            <a:endParaRPr lang="en-US" altLang="ja-JP" sz="1400" dirty="0">
              <a:solidFill>
                <a:schemeClr val="bg1"/>
              </a:solidFill>
              <a:latin typeface="HGPSoeiKakugothicUB" pitchFamily="34" charset="-128"/>
              <a:ea typeface="HGPSoeiKakugothicUB" pitchFamily="34" charset="-128"/>
            </a:endParaRPr>
          </a:p>
          <a:p>
            <a:r>
              <a:rPr lang="ja-JP" altLang="en-US" sz="1400" dirty="0">
                <a:solidFill>
                  <a:schemeClr val="bg1"/>
                </a:solidFill>
                <a:latin typeface="HGPSoeiKakugothicUB" pitchFamily="34" charset="-128"/>
                <a:ea typeface="HGPSoeiKakugothicUB" pitchFamily="34" charset="-128"/>
              </a:rPr>
              <a:t>　　　　　　〒</a:t>
            </a:r>
            <a:r>
              <a:rPr lang="en-US" altLang="ja-JP" sz="1400" dirty="0">
                <a:solidFill>
                  <a:schemeClr val="bg1"/>
                </a:solidFill>
                <a:latin typeface="HGPSoeiKakugothicUB" pitchFamily="34" charset="-128"/>
                <a:ea typeface="HGPSoeiKakugothicUB" pitchFamily="34" charset="-128"/>
              </a:rPr>
              <a:t>658-8558</a:t>
            </a:r>
            <a:r>
              <a:rPr lang="ja-JP" altLang="en-US" sz="1400" dirty="0">
                <a:solidFill>
                  <a:schemeClr val="bg1"/>
                </a:solidFill>
                <a:latin typeface="HGPSoeiKakugothicUB" pitchFamily="34" charset="-128"/>
                <a:ea typeface="HGPSoeiKakugothicUB" pitchFamily="34" charset="-128"/>
              </a:rPr>
              <a:t>　神戸市東灘区本山北町</a:t>
            </a:r>
            <a:r>
              <a:rPr lang="en-US" altLang="ja-JP" sz="1400" dirty="0">
                <a:solidFill>
                  <a:schemeClr val="bg1"/>
                </a:solidFill>
                <a:latin typeface="HGPSoeiKakugothicUB" pitchFamily="34" charset="-128"/>
                <a:ea typeface="HGPSoeiKakugothicUB" pitchFamily="34" charset="-128"/>
              </a:rPr>
              <a:t>4-19-1</a:t>
            </a:r>
          </a:p>
          <a:p>
            <a:r>
              <a:rPr lang="ja-JP" altLang="en-US" sz="1400" dirty="0">
                <a:solidFill>
                  <a:schemeClr val="bg1"/>
                </a:solidFill>
                <a:latin typeface="HGPSoeiKakugothicUB" pitchFamily="34" charset="-128"/>
                <a:ea typeface="HGPSoeiKakugothicUB" pitchFamily="34" charset="-128"/>
              </a:rPr>
              <a:t>　　　　　　 ＴＥＬ：</a:t>
            </a:r>
            <a:r>
              <a:rPr lang="en-US" altLang="ja-JP" sz="1400" dirty="0">
                <a:solidFill>
                  <a:schemeClr val="bg1"/>
                </a:solidFill>
                <a:latin typeface="HGPSoeiKakugothicUB" pitchFamily="34" charset="-128"/>
                <a:ea typeface="HGPSoeiKakugothicUB" pitchFamily="34" charset="-128"/>
              </a:rPr>
              <a:t>078-441-7627</a:t>
            </a:r>
            <a:r>
              <a:rPr lang="ja-JP" altLang="en-US" sz="1400" dirty="0">
                <a:solidFill>
                  <a:schemeClr val="bg1"/>
                </a:solidFill>
                <a:latin typeface="HGPSoeiKakugothicUB" pitchFamily="34" charset="-128"/>
                <a:ea typeface="HGPSoeiKakugothicUB" pitchFamily="34" charset="-128"/>
              </a:rPr>
              <a:t>（直通）　ＦＡＸ：</a:t>
            </a:r>
            <a:r>
              <a:rPr lang="en-US" altLang="ja-JP" sz="1400" dirty="0">
                <a:solidFill>
                  <a:schemeClr val="bg1"/>
                </a:solidFill>
                <a:latin typeface="HGPSoeiKakugothicUB" pitchFamily="34" charset="-128"/>
                <a:ea typeface="HGPSoeiKakugothicUB" pitchFamily="34" charset="-128"/>
              </a:rPr>
              <a:t>078-441-7629</a:t>
            </a:r>
          </a:p>
          <a:p>
            <a:r>
              <a:rPr lang="ja-JP" altLang="en-US" sz="1400" dirty="0">
                <a:solidFill>
                  <a:schemeClr val="bg1"/>
                </a:solidFill>
                <a:latin typeface="HGPSoeiKakugothicUB" pitchFamily="34" charset="-128"/>
                <a:ea typeface="HGPSoeiKakugothicUB" pitchFamily="34" charset="-128"/>
              </a:rPr>
              <a:t>　　　　　　 Ｅ</a:t>
            </a:r>
            <a:r>
              <a:rPr lang="en-US" altLang="ja-JP" sz="1400" dirty="0">
                <a:solidFill>
                  <a:schemeClr val="bg1"/>
                </a:solidFill>
                <a:latin typeface="HGPSoeiKakugothicUB" pitchFamily="34" charset="-128"/>
                <a:ea typeface="HGPSoeiKakugothicUB" pitchFamily="34" charset="-128"/>
              </a:rPr>
              <a:t>-</a:t>
            </a:r>
            <a:r>
              <a:rPr lang="ja-JP" altLang="en-US" sz="1400" dirty="0">
                <a:solidFill>
                  <a:schemeClr val="bg1"/>
                </a:solidFill>
                <a:latin typeface="HGPSoeiKakugothicUB" pitchFamily="34" charset="-128"/>
                <a:ea typeface="HGPSoeiKakugothicUB" pitchFamily="34" charset="-128"/>
              </a:rPr>
              <a:t>ｍａｉｌ：</a:t>
            </a:r>
            <a:r>
              <a:rPr lang="en-US" altLang="ja-JP" sz="1400" dirty="0">
                <a:solidFill>
                  <a:schemeClr val="bg1"/>
                </a:solidFill>
                <a:latin typeface="HGPSoeiKakugothicUB" pitchFamily="34" charset="-128"/>
                <a:ea typeface="HGPSoeiKakugothicUB" pitchFamily="34" charset="-128"/>
              </a:rPr>
              <a:t>extc@kobepahrma-u.ac.jp</a:t>
            </a:r>
            <a:r>
              <a:rPr lang="ja-JP" altLang="en-US" sz="1400" dirty="0">
                <a:solidFill>
                  <a:schemeClr val="bg1"/>
                </a:solidFill>
                <a:latin typeface="HGPSoeiKakugothicUB" pitchFamily="34" charset="-128"/>
                <a:ea typeface="HGPSoeiKakugothicUB" pitchFamily="34" charset="-128"/>
              </a:rPr>
              <a:t>　</a:t>
            </a:r>
            <a:endParaRPr lang="en-US" altLang="ja-JP" sz="1400" dirty="0">
              <a:solidFill>
                <a:schemeClr val="bg1"/>
              </a:solidFill>
              <a:latin typeface="HGPSoeiKakugothicUB" pitchFamily="34" charset="-128"/>
              <a:ea typeface="HGPSoeiKakugothicUB" pitchFamily="34" charset="-128"/>
            </a:endParaRPr>
          </a:p>
          <a:p>
            <a:pPr algn="ctr"/>
            <a:r>
              <a:rPr lang="ja-JP" altLang="en-US" sz="1400" dirty="0">
                <a:solidFill>
                  <a:schemeClr val="bg1"/>
                </a:solidFill>
                <a:latin typeface="HGPSoeiKakugothicUB" pitchFamily="34" charset="-128"/>
                <a:ea typeface="HGPSoeiKakugothicUB" pitchFamily="34" charset="-128"/>
              </a:rPr>
              <a:t>　 ＵＲＬ</a:t>
            </a:r>
            <a:r>
              <a:rPr lang="en-US" altLang="ja-JP" sz="1400" dirty="0">
                <a:solidFill>
                  <a:schemeClr val="bg1"/>
                </a:solidFill>
                <a:latin typeface="HGPSoeiKakugothicUB" pitchFamily="34" charset="-128"/>
                <a:ea typeface="HGPSoeiKakugothicUB" pitchFamily="34" charset="-128"/>
              </a:rPr>
              <a:t>:https://www.kobepharma-u.ac.jp/extension/</a:t>
            </a:r>
          </a:p>
        </p:txBody>
      </p:sp>
      <p:sp>
        <p:nvSpPr>
          <p:cNvPr id="35" name="TextBox 44"/>
          <p:cNvSpPr txBox="1"/>
          <p:nvPr/>
        </p:nvSpPr>
        <p:spPr>
          <a:xfrm>
            <a:off x="229946" y="10590725"/>
            <a:ext cx="7443548" cy="307777"/>
          </a:xfrm>
          <a:prstGeom prst="rect">
            <a:avLst/>
          </a:prstGeom>
          <a:noFill/>
        </p:spPr>
        <p:txBody>
          <a:bodyPr wrap="square" rtlCol="0">
            <a:spAutoFit/>
          </a:bodyPr>
          <a:lstStyle/>
          <a:p>
            <a:pPr algn="ctr"/>
            <a:r>
              <a:rPr lang="ja-JP" altLang="en-US" sz="1400" dirty="0">
                <a:solidFill>
                  <a:schemeClr val="bg1"/>
                </a:solidFill>
                <a:latin typeface="HGPSoeiKakugothicUB" pitchFamily="34" charset="-128"/>
                <a:ea typeface="HGPSoeiKakugothicUB" pitchFamily="34" charset="-128"/>
              </a:rPr>
              <a:t>主催：神戸薬科大学エクステンションセンター　</a:t>
            </a:r>
            <a:endParaRPr lang="en-US" sz="1400" dirty="0">
              <a:solidFill>
                <a:schemeClr val="bg1"/>
              </a:solidFill>
              <a:latin typeface="HGPSoeiKakugothicUB" pitchFamily="34" charset="-128"/>
              <a:ea typeface="HGPSoeiKakugothicUB" pitchFamily="34" charset="-128"/>
            </a:endParaRPr>
          </a:p>
        </p:txBody>
      </p:sp>
      <p:grpSp>
        <p:nvGrpSpPr>
          <p:cNvPr id="31" name="グループ化 30"/>
          <p:cNvGrpSpPr/>
          <p:nvPr/>
        </p:nvGrpSpPr>
        <p:grpSpPr>
          <a:xfrm>
            <a:off x="249106" y="3324656"/>
            <a:ext cx="7351842" cy="4556282"/>
            <a:chOff x="-5120907" y="2009670"/>
            <a:chExt cx="4979963" cy="3308547"/>
          </a:xfrm>
        </p:grpSpPr>
        <p:sp>
          <p:nvSpPr>
            <p:cNvPr id="32" name="正方形/長方形 31"/>
            <p:cNvSpPr/>
            <p:nvPr/>
          </p:nvSpPr>
          <p:spPr>
            <a:xfrm>
              <a:off x="-5120907" y="2009670"/>
              <a:ext cx="4979963" cy="3308547"/>
            </a:xfrm>
            <a:prstGeom prst="rect">
              <a:avLst/>
            </a:prstGeom>
            <a:solidFill>
              <a:srgbClr val="FFFCD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正方形/長方形 32"/>
            <p:cNvSpPr/>
            <p:nvPr/>
          </p:nvSpPr>
          <p:spPr>
            <a:xfrm>
              <a:off x="-5057602" y="2095210"/>
              <a:ext cx="4853354" cy="3132768"/>
            </a:xfrm>
            <a:prstGeom prst="rect">
              <a:avLst/>
            </a:prstGeom>
            <a:noFill/>
            <a:ln>
              <a:solidFill>
                <a:srgbClr val="4292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TextBox 39"/>
          <p:cNvSpPr txBox="1">
            <a:spLocks/>
          </p:cNvSpPr>
          <p:nvPr/>
        </p:nvSpPr>
        <p:spPr>
          <a:xfrm>
            <a:off x="1110786" y="4039904"/>
            <a:ext cx="6026883" cy="830997"/>
          </a:xfrm>
          <a:prstGeom prst="rect">
            <a:avLst/>
          </a:prstGeom>
          <a:noFill/>
        </p:spPr>
        <p:txBody>
          <a:bodyPr wrap="square" rtlCol="0">
            <a:spAutoFit/>
          </a:bodyPr>
          <a:lstStyle/>
          <a:p>
            <a:pPr algn="ctr"/>
            <a:r>
              <a:rPr lang="ja-JP" altLang="en-US" sz="2400" dirty="0">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地域ケア会議で必要とされる薬剤師とは？</a:t>
            </a:r>
          </a:p>
          <a:p>
            <a:pPr algn="ctr"/>
            <a:r>
              <a:rPr lang="ja-JP" altLang="en-US" sz="2400" dirty="0">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患者情報整理と発言のポイント</a:t>
            </a:r>
          </a:p>
        </p:txBody>
      </p:sp>
      <p:cxnSp>
        <p:nvCxnSpPr>
          <p:cNvPr id="4" name="直線コネクタ 3"/>
          <p:cNvCxnSpPr/>
          <p:nvPr/>
        </p:nvCxnSpPr>
        <p:spPr>
          <a:xfrm>
            <a:off x="712385" y="6639009"/>
            <a:ext cx="642528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3" name="グループ化 12"/>
          <p:cNvGrpSpPr/>
          <p:nvPr/>
        </p:nvGrpSpPr>
        <p:grpSpPr>
          <a:xfrm>
            <a:off x="5519564" y="3269291"/>
            <a:ext cx="2128111" cy="579776"/>
            <a:chOff x="-1758462" y="2940148"/>
            <a:chExt cx="2132214" cy="623227"/>
          </a:xfrm>
        </p:grpSpPr>
        <p:sp>
          <p:nvSpPr>
            <p:cNvPr id="12" name="角丸四角形 11"/>
            <p:cNvSpPr/>
            <p:nvPr/>
          </p:nvSpPr>
          <p:spPr>
            <a:xfrm>
              <a:off x="-1758462" y="2940148"/>
              <a:ext cx="2132214" cy="623227"/>
            </a:xfrm>
            <a:prstGeom prst="round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TextBox 37"/>
            <p:cNvSpPr txBox="1">
              <a:spLocks/>
            </p:cNvSpPr>
            <p:nvPr/>
          </p:nvSpPr>
          <p:spPr>
            <a:xfrm>
              <a:off x="-1758462" y="3038022"/>
              <a:ext cx="2106564" cy="397012"/>
            </a:xfrm>
            <a:prstGeom prst="rect">
              <a:avLst/>
            </a:prstGeom>
            <a:noFill/>
          </p:spPr>
          <p:txBody>
            <a:bodyPr wrap="square" rtlCol="0">
              <a:spAutoFit/>
            </a:bodyPr>
            <a:lstStyle/>
            <a:p>
              <a:pPr algn="ctr"/>
              <a:r>
                <a:rPr lang="ja-JP" altLang="en-US" sz="1800" dirty="0">
                  <a:solidFill>
                    <a:schemeClr val="bg1"/>
                  </a:solidFill>
                  <a:latin typeface="HGPSoeiKakugothicUB" pitchFamily="34" charset="-128"/>
                  <a:ea typeface="HGPSoeiKakugothicUB" pitchFamily="34" charset="-128"/>
                </a:rPr>
                <a:t>認定単位：</a:t>
              </a:r>
              <a:r>
                <a:rPr lang="en-US" altLang="ja-JP" sz="1800" dirty="0">
                  <a:solidFill>
                    <a:schemeClr val="bg1"/>
                  </a:solidFill>
                  <a:latin typeface="HGPSoeiKakugothicUB" pitchFamily="34" charset="-128"/>
                  <a:ea typeface="HGPSoeiKakugothicUB" pitchFamily="34" charset="-128"/>
                </a:rPr>
                <a:t>1.5</a:t>
              </a:r>
              <a:r>
                <a:rPr lang="ja-JP" altLang="en-US" sz="1800" dirty="0">
                  <a:solidFill>
                    <a:schemeClr val="bg1"/>
                  </a:solidFill>
                  <a:latin typeface="HGPSoeiKakugothicUB" pitchFamily="34" charset="-128"/>
                  <a:ea typeface="HGPSoeiKakugothicUB" pitchFamily="34" charset="-128"/>
                </a:rPr>
                <a:t>単位</a:t>
              </a:r>
              <a:endParaRPr lang="en-US" sz="1800" dirty="0">
                <a:solidFill>
                  <a:schemeClr val="bg1"/>
                </a:solidFill>
                <a:latin typeface="HGPSoeiKakugothicUB" pitchFamily="34" charset="-128"/>
                <a:ea typeface="HGPSoeiKakugothicUB" pitchFamily="34" charset="-128"/>
              </a:endParaRPr>
            </a:p>
          </p:txBody>
        </p:sp>
      </p:grpSp>
      <p:sp>
        <p:nvSpPr>
          <p:cNvPr id="50" name="TextBox 36"/>
          <p:cNvSpPr txBox="1"/>
          <p:nvPr/>
        </p:nvSpPr>
        <p:spPr>
          <a:xfrm>
            <a:off x="5451251" y="8858581"/>
            <a:ext cx="2365889" cy="292388"/>
          </a:xfrm>
          <a:prstGeom prst="rect">
            <a:avLst/>
          </a:prstGeom>
          <a:noFill/>
        </p:spPr>
        <p:txBody>
          <a:bodyPr wrap="square" rtlCol="0">
            <a:spAutoFit/>
          </a:bodyPr>
          <a:lstStyle/>
          <a:p>
            <a:r>
              <a:rPr lang="ja-JP" altLang="en-US" sz="1300" dirty="0">
                <a:solidFill>
                  <a:srgbClr val="2A421A"/>
                </a:solidFill>
                <a:latin typeface="HGPSoeiKakugothicUB" pitchFamily="34" charset="-128"/>
                <a:ea typeface="HGPSoeiKakugothicUB" pitchFamily="34" charset="-128"/>
              </a:rPr>
              <a:t>お申込みはこちらから↑</a:t>
            </a:r>
            <a:endParaRPr lang="en-US" altLang="ja-JP" sz="1300" dirty="0">
              <a:solidFill>
                <a:srgbClr val="2A421A"/>
              </a:solidFill>
              <a:latin typeface="HGPSoeiKakugothicUB" pitchFamily="34" charset="-128"/>
              <a:ea typeface="HGPSoeiKakugothicUB" pitchFamily="34" charset="-128"/>
            </a:endParaRPr>
          </a:p>
        </p:txBody>
      </p:sp>
      <p:pic>
        <p:nvPicPr>
          <p:cNvPr id="6" name="図 5"/>
          <p:cNvPicPr>
            <a:picLocks noChangeAspect="1"/>
          </p:cNvPicPr>
          <p:nvPr/>
        </p:nvPicPr>
        <p:blipFill>
          <a:blip r:embed="rId5"/>
          <a:stretch>
            <a:fillRect/>
          </a:stretch>
        </p:blipFill>
        <p:spPr>
          <a:xfrm>
            <a:off x="6435107" y="8140409"/>
            <a:ext cx="658933" cy="666095"/>
          </a:xfrm>
          <a:prstGeom prst="rect">
            <a:avLst/>
          </a:prstGeom>
        </p:spPr>
      </p:pic>
      <p:sp>
        <p:nvSpPr>
          <p:cNvPr id="43" name="TextBox 43"/>
          <p:cNvSpPr txBox="1">
            <a:spLocks/>
          </p:cNvSpPr>
          <p:nvPr/>
        </p:nvSpPr>
        <p:spPr>
          <a:xfrm>
            <a:off x="2189381" y="6804933"/>
            <a:ext cx="5639762" cy="830997"/>
          </a:xfrm>
          <a:prstGeom prst="rect">
            <a:avLst/>
          </a:prstGeom>
          <a:noFill/>
        </p:spPr>
        <p:txBody>
          <a:bodyPr wrap="square" rtlCol="0">
            <a:spAutoFit/>
          </a:bodyPr>
          <a:lstStyle/>
          <a:p>
            <a:r>
              <a:rPr lang="ja-JP" altLang="en-US" sz="1600" dirty="0">
                <a:latin typeface="HGPSoeiKakugothicUB" pitchFamily="34" charset="-128"/>
                <a:ea typeface="HGPSoeiKakugothicUB" pitchFamily="34" charset="-128"/>
              </a:rPr>
              <a:t>黒田  泰司  先生　（まこと薬局）</a:t>
            </a:r>
            <a:endParaRPr lang="en-US" altLang="ja-JP" sz="1600" dirty="0">
              <a:latin typeface="HGPSoeiKakugothicUB" pitchFamily="34" charset="-128"/>
              <a:ea typeface="HGPSoeiKakugothicUB" pitchFamily="34" charset="-128"/>
            </a:endParaRPr>
          </a:p>
          <a:p>
            <a:r>
              <a:rPr lang="ja-JP" altLang="en-US" sz="1600" dirty="0">
                <a:latin typeface="HGPSoeiKakugothicUB" pitchFamily="34" charset="-128"/>
                <a:ea typeface="HGPSoeiKakugothicUB" pitchFamily="34" charset="-128"/>
              </a:rPr>
              <a:t>佐古  守人 　先生 （東住吉森本病院）</a:t>
            </a:r>
            <a:endParaRPr lang="en-US" altLang="ja-JP" sz="1600" dirty="0">
              <a:latin typeface="HGPSoeiKakugothicUB" pitchFamily="34" charset="-128"/>
              <a:ea typeface="HGPSoeiKakugothicUB" pitchFamily="34" charset="-128"/>
            </a:endParaRPr>
          </a:p>
          <a:p>
            <a:r>
              <a:rPr lang="ja-JP" altLang="en-US" sz="1600" b="1" dirty="0">
                <a:latin typeface="HGP創英角ｺﾞｼｯｸUB" panose="020B0900000000000000" pitchFamily="50" charset="-128"/>
                <a:ea typeface="HGP創英角ｺﾞｼｯｸUB" panose="020B0900000000000000" pitchFamily="50" charset="-128"/>
              </a:rPr>
              <a:t>𠮷</a:t>
            </a:r>
            <a:r>
              <a:rPr lang="ja-JP" altLang="en-US" sz="1600" dirty="0">
                <a:latin typeface="HGP創英角ｺﾞｼｯｸUB" panose="020B0900000000000000" pitchFamily="50" charset="-128"/>
                <a:ea typeface="HGP創英角ｺﾞｼｯｸUB" panose="020B0900000000000000" pitchFamily="50" charset="-128"/>
              </a:rPr>
              <a:t>野 新太郎 先生 （神戸市立医療センター中央市民病院）</a:t>
            </a:r>
            <a:endParaRPr lang="en-US" altLang="ja-JP" sz="1600" dirty="0">
              <a:latin typeface="HGP創英角ｺﾞｼｯｸUB" panose="020B0900000000000000" pitchFamily="50" charset="-128"/>
              <a:ea typeface="HGP創英角ｺﾞｼｯｸUB" panose="020B0900000000000000" pitchFamily="50" charset="-128"/>
            </a:endParaRPr>
          </a:p>
        </p:txBody>
      </p:sp>
      <p:sp>
        <p:nvSpPr>
          <p:cNvPr id="2" name="正方形/長方形 1">
            <a:extLst>
              <a:ext uri="{FF2B5EF4-FFF2-40B4-BE49-F238E27FC236}">
                <a16:creationId xmlns:a16="http://schemas.microsoft.com/office/drawing/2014/main" id="{E55A0479-611C-4A47-A0A3-5A63616C5CAE}"/>
              </a:ext>
            </a:extLst>
          </p:cNvPr>
          <p:cNvSpPr/>
          <p:nvPr/>
        </p:nvSpPr>
        <p:spPr>
          <a:xfrm>
            <a:off x="470981" y="3545007"/>
            <a:ext cx="1651400" cy="54493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b="1" dirty="0"/>
              <a:t>症例検討会</a:t>
            </a:r>
          </a:p>
        </p:txBody>
      </p:sp>
      <p:sp>
        <p:nvSpPr>
          <p:cNvPr id="39" name="正方形/長方形 38">
            <a:extLst>
              <a:ext uri="{FF2B5EF4-FFF2-40B4-BE49-F238E27FC236}">
                <a16:creationId xmlns:a16="http://schemas.microsoft.com/office/drawing/2014/main" id="{B9CB422F-7AF6-45B5-92A0-318F45FC33D1}"/>
              </a:ext>
            </a:extLst>
          </p:cNvPr>
          <p:cNvSpPr/>
          <p:nvPr/>
        </p:nvSpPr>
        <p:spPr>
          <a:xfrm>
            <a:off x="454905" y="6720346"/>
            <a:ext cx="1651400" cy="54493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b="1" dirty="0"/>
              <a:t>ｺｰﾃﾞｨﾈｰﾀｰ</a:t>
            </a:r>
          </a:p>
        </p:txBody>
      </p:sp>
      <p:sp>
        <p:nvSpPr>
          <p:cNvPr id="44" name="TextBox 36">
            <a:extLst>
              <a:ext uri="{FF2B5EF4-FFF2-40B4-BE49-F238E27FC236}">
                <a16:creationId xmlns:a16="http://schemas.microsoft.com/office/drawing/2014/main" id="{DF5DBDBB-0515-4319-9EB2-08DB702FF59E}"/>
              </a:ext>
            </a:extLst>
          </p:cNvPr>
          <p:cNvSpPr txBox="1"/>
          <p:nvPr/>
        </p:nvSpPr>
        <p:spPr>
          <a:xfrm>
            <a:off x="2346059" y="2955834"/>
            <a:ext cx="5327435" cy="338554"/>
          </a:xfrm>
          <a:prstGeom prst="rect">
            <a:avLst/>
          </a:prstGeom>
          <a:noFill/>
        </p:spPr>
        <p:txBody>
          <a:bodyPr wrap="square" rtlCol="0">
            <a:spAutoFit/>
          </a:bodyPr>
          <a:lstStyle/>
          <a:p>
            <a:r>
              <a:rPr lang="ja-JP" altLang="en-US" sz="1600" dirty="0">
                <a:solidFill>
                  <a:schemeClr val="accent6">
                    <a:lumMod val="75000"/>
                  </a:schemeClr>
                </a:solidFill>
                <a:latin typeface="HGPSoeiKakugothicUB" pitchFamily="34" charset="-128"/>
                <a:ea typeface="HGPSoeiKakugothicUB" pitchFamily="34" charset="-128"/>
              </a:rPr>
              <a:t>（講義後はグループに分かれて、グループワークを行います）</a:t>
            </a:r>
            <a:endParaRPr lang="en-US" sz="1600" dirty="0">
              <a:solidFill>
                <a:schemeClr val="accent6">
                  <a:lumMod val="75000"/>
                </a:schemeClr>
              </a:solidFill>
              <a:latin typeface="HGPSoeiKakugothicUB" pitchFamily="34" charset="-128"/>
              <a:ea typeface="HGPSoeiKakugothicUB" pitchFamily="34" charset="-128"/>
            </a:endParaRPr>
          </a:p>
        </p:txBody>
      </p:sp>
      <p:sp>
        <p:nvSpPr>
          <p:cNvPr id="30" name="テキスト ボックス 29">
            <a:extLst>
              <a:ext uri="{FF2B5EF4-FFF2-40B4-BE49-F238E27FC236}">
                <a16:creationId xmlns:a16="http://schemas.microsoft.com/office/drawing/2014/main" id="{B6E7E7F1-FCA8-4D63-9F7F-0AC510194D9D}"/>
              </a:ext>
            </a:extLst>
          </p:cNvPr>
          <p:cNvSpPr txBox="1"/>
          <p:nvPr/>
        </p:nvSpPr>
        <p:spPr>
          <a:xfrm>
            <a:off x="1382452" y="5372054"/>
            <a:ext cx="6631602" cy="1277273"/>
          </a:xfrm>
          <a:prstGeom prst="rect">
            <a:avLst/>
          </a:prstGeom>
          <a:noFill/>
        </p:spPr>
        <p:txBody>
          <a:bodyPr wrap="square">
            <a:spAutoFit/>
          </a:bodyPr>
          <a:lstStyle/>
          <a:p>
            <a:pPr algn="just"/>
            <a:r>
              <a:rPr lang="ja-JP" altLang="en-US" sz="1100" b="1" dirty="0">
                <a:effectLst/>
                <a:latin typeface="游ゴシック" panose="020B0400000000000000" pitchFamily="50" charset="-128"/>
                <a:ea typeface="游ゴシック" panose="020B0400000000000000" pitchFamily="50" charset="-128"/>
                <a:cs typeface="ＭＳ Ｐゴシック" panose="020B0600070205080204" pitchFamily="50" charset="-128"/>
              </a:rPr>
              <a:t>今回はポリファーマシーの解決をゴールとする勉強会ではありません。</a:t>
            </a:r>
          </a:p>
          <a:p>
            <a:pPr algn="just"/>
            <a:r>
              <a:rPr lang="ja-JP" altLang="en-US" sz="1100" b="1" dirty="0">
                <a:effectLst/>
                <a:latin typeface="游ゴシック" panose="020B0400000000000000" pitchFamily="50" charset="-128"/>
                <a:ea typeface="游ゴシック" panose="020B0400000000000000" pitchFamily="50" charset="-128"/>
                <a:cs typeface="ＭＳ Ｐゴシック" panose="020B0600070205080204" pitchFamily="50" charset="-128"/>
              </a:rPr>
              <a:t>地域ケア会議（多職種事例検討会）に参加した薬剤師が患者様の意向を汲み、</a:t>
            </a:r>
          </a:p>
          <a:p>
            <a:pPr algn="just"/>
            <a:r>
              <a:rPr lang="ja-JP" altLang="en-US" sz="1100" b="1" dirty="0">
                <a:effectLst/>
                <a:latin typeface="游ゴシック" panose="020B0400000000000000" pitchFamily="50" charset="-128"/>
                <a:ea typeface="游ゴシック" panose="020B0400000000000000" pitchFamily="50" charset="-128"/>
                <a:cs typeface="ＭＳ Ｐゴシック" panose="020B0600070205080204" pitchFamily="50" charset="-128"/>
              </a:rPr>
              <a:t>より良い生活を送るために、処方をどう考えて提案するか？を議論する勉強会です。</a:t>
            </a:r>
          </a:p>
          <a:p>
            <a:pPr algn="just"/>
            <a:r>
              <a:rPr lang="ja-JP" altLang="en-US" sz="1100" b="1" dirty="0">
                <a:effectLst/>
                <a:latin typeface="游ゴシック" panose="020B0400000000000000" pitchFamily="50" charset="-128"/>
                <a:ea typeface="游ゴシック" panose="020B0400000000000000" pitchFamily="50" charset="-128"/>
                <a:cs typeface="ＭＳ Ｐゴシック" panose="020B0600070205080204" pitchFamily="50" charset="-128"/>
              </a:rPr>
              <a:t>地域ケア会議で取り上げられる薬剤のウエイトはまだまだ小さく、</a:t>
            </a:r>
          </a:p>
          <a:p>
            <a:pPr algn="just"/>
            <a:r>
              <a:rPr lang="ja-JP" altLang="en-US" sz="1100" b="1" dirty="0">
                <a:effectLst/>
                <a:latin typeface="游ゴシック" panose="020B0400000000000000" pitchFamily="50" charset="-128"/>
                <a:ea typeface="游ゴシック" panose="020B0400000000000000" pitchFamily="50" charset="-128"/>
                <a:cs typeface="ＭＳ Ｐゴシック" panose="020B0600070205080204" pitchFamily="50" charset="-128"/>
              </a:rPr>
              <a:t>薬剤師が参加する意義もこれから開拓していく必要があります。</a:t>
            </a:r>
          </a:p>
          <a:p>
            <a:pPr algn="just"/>
            <a:r>
              <a:rPr lang="ja-JP" altLang="en-US" sz="1100" b="1" dirty="0">
                <a:effectLst/>
                <a:latin typeface="游ゴシック" panose="020B0400000000000000" pitchFamily="50" charset="-128"/>
                <a:ea typeface="游ゴシック" panose="020B0400000000000000" pitchFamily="50" charset="-128"/>
                <a:cs typeface="ＭＳ Ｐゴシック" panose="020B0600070205080204" pitchFamily="50" charset="-128"/>
              </a:rPr>
              <a:t>事例資料に詳細な薬剤名がなくても、</a:t>
            </a:r>
          </a:p>
          <a:p>
            <a:pPr algn="just"/>
            <a:r>
              <a:rPr lang="ja-JP" altLang="en-US" sz="1100" b="1" dirty="0">
                <a:effectLst/>
                <a:latin typeface="游ゴシック" panose="020B0400000000000000" pitchFamily="50" charset="-128"/>
                <a:ea typeface="游ゴシック" panose="020B0400000000000000" pitchFamily="50" charset="-128"/>
                <a:cs typeface="ＭＳ Ｐゴシック" panose="020B0600070205080204" pitchFamily="50" charset="-128"/>
              </a:rPr>
              <a:t>意見が言える応用力をつけて連携のきっかけを自分で作っていきましょう。</a:t>
            </a:r>
          </a:p>
        </p:txBody>
      </p:sp>
      <p:sp>
        <p:nvSpPr>
          <p:cNvPr id="38" name="TextBox 39">
            <a:extLst>
              <a:ext uri="{FF2B5EF4-FFF2-40B4-BE49-F238E27FC236}">
                <a16:creationId xmlns:a16="http://schemas.microsoft.com/office/drawing/2014/main" id="{7AD55ADE-F341-45B3-B76B-962E63513D4A}"/>
              </a:ext>
            </a:extLst>
          </p:cNvPr>
          <p:cNvSpPr txBox="1">
            <a:spLocks/>
          </p:cNvSpPr>
          <p:nvPr/>
        </p:nvSpPr>
        <p:spPr>
          <a:xfrm>
            <a:off x="1274770" y="4825802"/>
            <a:ext cx="6026883" cy="584775"/>
          </a:xfrm>
          <a:prstGeom prst="rect">
            <a:avLst/>
          </a:prstGeom>
          <a:noFill/>
        </p:spPr>
        <p:txBody>
          <a:bodyPr wrap="square" rtlCol="0">
            <a:spAutoFit/>
          </a:bodyPr>
          <a:lstStyle/>
          <a:p>
            <a:pPr indent="1257300"/>
            <a:r>
              <a:rPr lang="ja-JP" altLang="en-US" sz="1600" dirty="0">
                <a:latin typeface="HGPSoeiKakugothicUB" pitchFamily="34" charset="-128"/>
                <a:ea typeface="HGPSoeiKakugothicUB" pitchFamily="34" charset="-128"/>
              </a:rPr>
              <a:t>講　師：　宮武  真也  先生 </a:t>
            </a:r>
            <a:endParaRPr lang="en-US" altLang="ja-JP" sz="1600" dirty="0">
              <a:latin typeface="HGPSoeiKakugothicUB" pitchFamily="34" charset="-128"/>
              <a:ea typeface="HGPSoeiKakugothicUB" pitchFamily="34" charset="-128"/>
            </a:endParaRPr>
          </a:p>
          <a:p>
            <a:pPr indent="1790700"/>
            <a:r>
              <a:rPr lang="ja-JP" altLang="en-US" sz="1600" dirty="0">
                <a:latin typeface="HGPSoeiKakugothicUB" pitchFamily="34" charset="-128"/>
                <a:ea typeface="HGPSoeiKakugothicUB" pitchFamily="34" charset="-128"/>
              </a:rPr>
              <a:t>　　　　　 （幸生堂薬局 管理薬剤師）</a:t>
            </a:r>
            <a:endParaRPr lang="en-US" altLang="ja-JP" sz="900" dirty="0">
              <a:latin typeface="HGPSoeiKakugothicUB" pitchFamily="50" charset="-128"/>
              <a:ea typeface="HGPSoeiKakugothicUB" pitchFamily="50" charset="-128"/>
            </a:endParaRPr>
          </a:p>
        </p:txBody>
      </p:sp>
    </p:spTree>
    <p:extLst>
      <p:ext uri="{BB962C8B-B14F-4D97-AF65-F5344CB8AC3E}">
        <p14:creationId xmlns:p14="http://schemas.microsoft.com/office/powerpoint/2010/main" val="779290052"/>
      </p:ext>
    </p:extLst>
  </p:cSld>
  <p:clrMapOvr>
    <a:masterClrMapping/>
  </p:clrMapOvr>
</p:sld>
</file>

<file path=ppt/theme/theme1.xml><?xml version="1.0" encoding="utf-8"?>
<a:theme xmlns:a="http://schemas.openxmlformats.org/drawingml/2006/main" name="1_ガイド入りテンプレートサンプル20130531三木さん">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potx" id="{3F8E5C06-014F-4A13-A3C7-E133BECAFD1E}" vid="{BD152B00-4CFD-4022-8208-530F7579D7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51</Template>
  <TotalTime>0</TotalTime>
  <Words>343</Words>
  <Application>Microsoft Office PowerPoint</Application>
  <PresentationFormat>ユーザー設定</PresentationFormat>
  <Paragraphs>37</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HGPSoeiKakugothicUB</vt:lpstr>
      <vt:lpstr>HGPSoeiKakugothicUB</vt:lpstr>
      <vt:lpstr>HG創英角ｺﾞｼｯｸUB</vt:lpstr>
      <vt:lpstr>ＭＳ Ｐゴシック</vt:lpstr>
      <vt:lpstr>游ゴシック</vt:lpstr>
      <vt:lpstr>Arial</vt:lpstr>
      <vt:lpstr>Calibri</vt:lpstr>
      <vt:lpstr>Calibri Light</vt:lpstr>
      <vt:lpstr>1_ガイド入りテンプレートサンプル20130531三木さん</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2016-07-27T00:23:44Z</dcterms:created>
  <dcterms:modified xsi:type="dcterms:W3CDTF">2022-05-11T02:20:20Z</dcterms:modified>
</cp:coreProperties>
</file>